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Default Extension="docx" ContentType="application/vnd.openxmlformats-officedocument.wordprocessingml.document"/>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8"/>
  </p:notesMasterIdLst>
  <p:handoutMasterIdLst>
    <p:handoutMasterId r:id="rId9"/>
  </p:handoutMasterIdLst>
  <p:sldIdLst>
    <p:sldId id="256" r:id="rId2"/>
    <p:sldId id="264" r:id="rId3"/>
    <p:sldId id="258" r:id="rId4"/>
    <p:sldId id="266" r:id="rId5"/>
    <p:sldId id="268" r:id="rId6"/>
    <p:sldId id="267" r:id="rId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a:srgbClr val="4572A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61" autoAdjust="0"/>
    <p:restoredTop sz="94660"/>
  </p:normalViewPr>
  <p:slideViewPr>
    <p:cSldViewPr snapToGrid="0">
      <p:cViewPr>
        <p:scale>
          <a:sx n="120" d="100"/>
          <a:sy n="120" d="100"/>
        </p:scale>
        <p:origin x="-276" y="534"/>
      </p:cViewPr>
      <p:guideLst>
        <p:guide orient="horz" pos="1440"/>
        <p:guide orient="horz" pos="558"/>
        <p:guide orient="horz" pos="354"/>
        <p:guide orient="horz" pos="1044"/>
        <p:guide pos="2880"/>
        <p:guide pos="294"/>
        <p:guide pos="1368"/>
      </p:guideLst>
    </p:cSldViewPr>
  </p:slideViewPr>
  <p:notesTextViewPr>
    <p:cViewPr>
      <p:scale>
        <a:sx n="100" d="100"/>
        <a:sy n="100" d="100"/>
      </p:scale>
      <p:origin x="0" y="0"/>
    </p:cViewPr>
  </p:notesTextViewPr>
  <p:notesViewPr>
    <p:cSldViewPr snapToGrid="0">
      <p:cViewPr varScale="1">
        <p:scale>
          <a:sx n="67" d="100"/>
          <a:sy n="67" d="100"/>
        </p:scale>
        <p:origin x="-2748" y="-12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1D1F45E7-4E70-4954-8627-325DAB8FC0A5}" type="datetimeFigureOut">
              <a:rPr lang="en-US" smtClean="0"/>
              <a:pPr/>
              <a:t>11/2/2010</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C81B6AB3-F513-425D-A38B-D304CD88C8F4}"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DF619AD2-8573-4B34-8CEB-D7E1F871D4AD}" type="datetimeFigureOut">
              <a:rPr lang="en-US" smtClean="0"/>
              <a:pPr/>
              <a:t>11/2/2010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C40EF5F-3E29-430D-94DF-F677BA77B2D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40EF5F-3E29-430D-94DF-F677BA77B2DF}" type="slidenum">
              <a:rPr lang="en-US" smtClean="0"/>
              <a:pPr/>
              <a:t>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40EF5F-3E29-430D-94DF-F677BA77B2DF}"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40EF5F-3E29-430D-94DF-F677BA77B2DF}"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40EF5F-3E29-430D-94DF-F677BA77B2DF}"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78050"/>
            <a:ext cx="7772400" cy="1470025"/>
          </a:xfrm>
        </p:spPr>
        <p:txBody>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D5557F7B-A823-446F-93F6-BA0AC1631F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557F7B-A823-446F-93F6-BA0AC1631F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557F7B-A823-446F-93F6-BA0AC1631FD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1963" y="1252728"/>
            <a:ext cx="8220074" cy="557784"/>
          </a:xfrm>
        </p:spPr>
        <p:txBody>
          <a:bodyPr/>
          <a:lstStyle>
            <a:lvl1pPr algn="ctr">
              <a:lnSpc>
                <a:spcPts val="3300"/>
              </a:lnSpc>
              <a:defRPr spc="-30" baseline="0">
                <a:solidFill>
                  <a:srgbClr val="4572A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66725" y="2018538"/>
            <a:ext cx="8220075" cy="4050475"/>
          </a:xfrm>
        </p:spPr>
        <p:txBody>
          <a:bodyPr/>
          <a:lstStyle>
            <a:lvl1pPr>
              <a:spcBef>
                <a:spcPts val="900"/>
              </a:spcBef>
              <a:buClr>
                <a:schemeClr val="accent2">
                  <a:lumMod val="75000"/>
                </a:schemeClr>
              </a:buCl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z="1200" b="1"/>
            </a:lvl1pPr>
          </a:lstStyle>
          <a:p>
            <a:fld id="{D5557F7B-A823-446F-93F6-BA0AC1631F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302000"/>
            <a:ext cx="7772400" cy="1362075"/>
          </a:xfrm>
        </p:spPr>
        <p:txBody>
          <a:bodyPr anchor="t"/>
          <a:lstStyle>
            <a:lvl1pPr algn="l">
              <a:defRPr sz="3200" b="1"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63036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09775"/>
            <a:ext cx="4038600" cy="3924300"/>
          </a:xfrm>
        </p:spPr>
        <p:txBody>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09775"/>
            <a:ext cx="4038600" cy="3924300"/>
          </a:xfrm>
        </p:spPr>
        <p:txBody>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D5557F7B-A823-446F-93F6-BA0AC1631F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741488"/>
            <a:ext cx="4040188" cy="639762"/>
          </a:xfrm>
        </p:spPr>
        <p:txBody>
          <a:bodyPr vert="horz" lIns="91440" tIns="45720" rIns="91440" bIns="45720" rtlCol="0" anchor="b">
            <a:normAutofit/>
          </a:bodyPr>
          <a:lstStyle>
            <a:lvl1pPr marL="0" indent="0">
              <a:buNone/>
              <a:defRPr lang="en-US" sz="1800" b="1" kern="1200" dirty="0" smtClean="0">
                <a:solidFill>
                  <a:schemeClr val="tx1"/>
                </a:solidFill>
                <a:latin typeface="Arial Narrow"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0"/>
              </a:spcBef>
              <a:buClr>
                <a:schemeClr val="accent2">
                  <a:lumMod val="75000"/>
                </a:schemeClr>
              </a:buClr>
              <a:buFont typeface="Arial" pitchFamily="34" charset="0"/>
              <a:buNone/>
            </a:pPr>
            <a:r>
              <a:rPr lang="en-US" dirty="0" smtClean="0"/>
              <a:t>Click to edit Master text styles</a:t>
            </a:r>
          </a:p>
        </p:txBody>
      </p:sp>
      <p:sp>
        <p:nvSpPr>
          <p:cNvPr id="4" name="Content Placeholder 3"/>
          <p:cNvSpPr>
            <a:spLocks noGrp="1"/>
          </p:cNvSpPr>
          <p:nvPr>
            <p:ph sz="half" idx="2"/>
          </p:nvPr>
        </p:nvSpPr>
        <p:spPr>
          <a:xfrm>
            <a:off x="457200" y="2400299"/>
            <a:ext cx="4040188" cy="3592513"/>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741488"/>
            <a:ext cx="4041775" cy="639762"/>
          </a:xfrm>
        </p:spPr>
        <p:txBody>
          <a:bodyPr anchor="b">
            <a:normAutofit/>
          </a:bodyPr>
          <a:lstStyle>
            <a:lvl1pPr marL="0" indent="0">
              <a:spcBef>
                <a:spcPts val="0"/>
              </a:spcBef>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400299"/>
            <a:ext cx="4041775" cy="3592513"/>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D5557F7B-A823-446F-93F6-BA0AC1631F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5557F7B-A823-446F-93F6-BA0AC1631F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557F7B-A823-446F-93F6-BA0AC1631F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76450" y="1252537"/>
            <a:ext cx="6124575" cy="542926"/>
          </a:xfrm>
        </p:spPr>
        <p:txBody>
          <a:bodyPr anchor="b"/>
          <a:lstStyle>
            <a:lvl1pPr algn="l">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2105025" y="2009774"/>
            <a:ext cx="6581775" cy="4049713"/>
          </a:xfrm>
        </p:spPr>
        <p:txBody>
          <a:bodyPr/>
          <a:lstStyle>
            <a:lvl1pPr>
              <a:defRPr sz="1800"/>
            </a:lvl1pPr>
            <a:lvl2pPr>
              <a:defRPr sz="16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52426" y="1428750"/>
            <a:ext cx="1371600" cy="4697413"/>
          </a:xfrm>
        </p:spPr>
        <p:txBody>
          <a:bodyPr/>
          <a:lstStyle>
            <a:lvl1pPr marL="0" indent="0">
              <a:buNone/>
              <a:defRPr sz="1400">
                <a:solidFill>
                  <a:schemeClr val="accent2">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D5557F7B-A823-446F-93F6-BA0AC1631FDE}" type="slidenum">
              <a:rPr lang="en-US" smtClean="0"/>
              <a:pPr/>
              <a:t>‹#›</a:t>
            </a:fld>
            <a:endParaRPr lang="en-US" dirty="0"/>
          </a:p>
        </p:txBody>
      </p:sp>
      <p:cxnSp>
        <p:nvCxnSpPr>
          <p:cNvPr id="8" name="Straight Connector 7"/>
          <p:cNvCxnSpPr/>
          <p:nvPr userDrawn="1"/>
        </p:nvCxnSpPr>
        <p:spPr>
          <a:xfrm rot="5400000">
            <a:off x="-806450" y="3711575"/>
            <a:ext cx="53086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00149"/>
            <a:ext cx="5486400" cy="3527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5557F7B-A823-446F-93F6-BA0AC1631F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broadband_header_123009.png"/>
          <p:cNvPicPr/>
          <p:nvPr userDrawn="1"/>
        </p:nvPicPr>
        <p:blipFill>
          <a:blip r:embed="rId13" cstate="print"/>
          <a:srcRect r="38750" b="25788"/>
          <a:stretch>
            <a:fillRect/>
          </a:stretch>
        </p:blipFill>
        <p:spPr>
          <a:xfrm>
            <a:off x="152400" y="323850"/>
            <a:ext cx="4480651" cy="794103"/>
          </a:xfrm>
          <a:prstGeom prst="rect">
            <a:avLst/>
          </a:prstGeom>
        </p:spPr>
      </p:pic>
      <p:sp>
        <p:nvSpPr>
          <p:cNvPr id="2" name="Title Placeholder 1"/>
          <p:cNvSpPr>
            <a:spLocks noGrp="1"/>
          </p:cNvSpPr>
          <p:nvPr userDrawn="1">
            <p:ph type="title"/>
          </p:nvPr>
        </p:nvSpPr>
        <p:spPr>
          <a:xfrm>
            <a:off x="457200" y="1252728"/>
            <a:ext cx="8229600" cy="55778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userDrawn="1">
            <p:ph type="body" idx="1"/>
          </p:nvPr>
        </p:nvSpPr>
        <p:spPr>
          <a:xfrm>
            <a:off x="457200" y="2009775"/>
            <a:ext cx="8229600" cy="391477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userDrawn="1">
            <p:ph type="sldNum" sz="quarter" idx="4"/>
          </p:nvPr>
        </p:nvSpPr>
        <p:spPr>
          <a:xfrm>
            <a:off x="6800850" y="450850"/>
            <a:ext cx="2133600" cy="365125"/>
          </a:xfrm>
          <a:prstGeom prst="rect">
            <a:avLst/>
          </a:prstGeom>
        </p:spPr>
        <p:txBody>
          <a:bodyPr vert="horz" lIns="91440" tIns="45720" rIns="91440" bIns="45720" rtlCol="0" anchor="ctr"/>
          <a:lstStyle>
            <a:lvl1pPr algn="r">
              <a:defRPr sz="1400">
                <a:solidFill>
                  <a:schemeClr val="tx1">
                    <a:tint val="75000"/>
                  </a:schemeClr>
                </a:solidFill>
                <a:latin typeface="Arial" pitchFamily="34" charset="0"/>
                <a:cs typeface="Arial" pitchFamily="34" charset="0"/>
              </a:defRPr>
            </a:lvl1pPr>
          </a:lstStyle>
          <a:p>
            <a:fld id="{D5557F7B-A823-446F-93F6-BA0AC1631FDE}" type="slidenum">
              <a:rPr lang="en-US" smtClean="0"/>
              <a:pPr/>
              <a:t>‹#›</a:t>
            </a:fld>
            <a:endParaRPr lang="en-US" dirty="0"/>
          </a:p>
        </p:txBody>
      </p:sp>
      <p:cxnSp>
        <p:nvCxnSpPr>
          <p:cNvPr id="12" name="Straight Connector 11"/>
          <p:cNvCxnSpPr/>
          <p:nvPr userDrawn="1"/>
        </p:nvCxnSpPr>
        <p:spPr>
          <a:xfrm>
            <a:off x="158750" y="1047750"/>
            <a:ext cx="88138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4705350" y="6118225"/>
            <a:ext cx="3651250" cy="492443"/>
          </a:xfrm>
          <a:prstGeom prst="rect">
            <a:avLst/>
          </a:prstGeom>
          <a:noFill/>
        </p:spPr>
        <p:txBody>
          <a:bodyPr wrap="square" rtlCol="0">
            <a:spAutoFit/>
          </a:bodyPr>
          <a:lstStyle/>
          <a:p>
            <a:pPr algn="r">
              <a:spcBef>
                <a:spcPts val="1200"/>
              </a:spcBef>
            </a:pPr>
            <a:r>
              <a:rPr lang="en-US" sz="800" dirty="0" smtClean="0">
                <a:solidFill>
                  <a:schemeClr val="bg1">
                    <a:lumMod val="65000"/>
                  </a:schemeClr>
                </a:solidFill>
                <a:latin typeface="Arial" pitchFamily="34" charset="0"/>
                <a:cs typeface="Arial" pitchFamily="34" charset="0"/>
              </a:rPr>
              <a:t>Made Possible by</a:t>
            </a:r>
            <a:r>
              <a:rPr lang="en-US" sz="800" baseline="0" dirty="0" smtClean="0">
                <a:solidFill>
                  <a:schemeClr val="bg1">
                    <a:lumMod val="65000"/>
                  </a:schemeClr>
                </a:solidFill>
                <a:latin typeface="Arial" pitchFamily="34" charset="0"/>
                <a:cs typeface="Arial" pitchFamily="34" charset="0"/>
              </a:rPr>
              <a:t> the Broadband Technology Opportunities Program</a:t>
            </a:r>
          </a:p>
          <a:p>
            <a:pPr algn="r">
              <a:spcBef>
                <a:spcPts val="1200"/>
              </a:spcBef>
            </a:pPr>
            <a:r>
              <a:rPr lang="en-US" sz="800" baseline="0" dirty="0" smtClean="0">
                <a:solidFill>
                  <a:schemeClr val="bg1">
                    <a:lumMod val="65000"/>
                  </a:schemeClr>
                </a:solidFill>
                <a:latin typeface="Arial" pitchFamily="34" charset="0"/>
                <a:cs typeface="Arial" pitchFamily="34" charset="0"/>
              </a:rPr>
              <a:t>Funded by the American Recovery and Reinvestment Act of 2009</a:t>
            </a:r>
            <a:endParaRPr lang="en-US" sz="800" dirty="0">
              <a:solidFill>
                <a:schemeClr val="bg1">
                  <a:lumMod val="65000"/>
                </a:schemeClr>
              </a:solidFill>
              <a:latin typeface="Arial" pitchFamily="34" charset="0"/>
              <a:cs typeface="Arial" pitchFamily="34" charset="0"/>
            </a:endParaRPr>
          </a:p>
        </p:txBody>
      </p:sp>
      <p:cxnSp>
        <p:nvCxnSpPr>
          <p:cNvPr id="14" name="Straight Connector 13"/>
          <p:cNvCxnSpPr/>
          <p:nvPr userDrawn="1"/>
        </p:nvCxnSpPr>
        <p:spPr>
          <a:xfrm>
            <a:off x="158750" y="6362700"/>
            <a:ext cx="88138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2051" name="Picture 3"/>
          <p:cNvPicPr>
            <a:picLocks noChangeAspect="1" noChangeArrowheads="1"/>
          </p:cNvPicPr>
          <p:nvPr userDrawn="1"/>
        </p:nvPicPr>
        <p:blipFill>
          <a:blip r:embed="rId14" cstate="print"/>
          <a:srcRect l="6076"/>
          <a:stretch>
            <a:fillRect/>
          </a:stretch>
        </p:blipFill>
        <p:spPr bwMode="auto">
          <a:xfrm>
            <a:off x="8284845" y="5957888"/>
            <a:ext cx="706755" cy="7524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lnSpc>
          <a:spcPts val="3300"/>
        </a:lnSpc>
        <a:spcBef>
          <a:spcPct val="0"/>
        </a:spcBef>
        <a:buNone/>
        <a:defRPr lang="en-US" sz="2800" b="1" kern="1200" spc="-30" baseline="0" dirty="0">
          <a:solidFill>
            <a:srgbClr val="4572A0"/>
          </a:solidFill>
          <a:latin typeface="Arial" pitchFamily="34" charset="0"/>
          <a:ea typeface="+mj-ea"/>
          <a:cs typeface="Arial" pitchFamily="34" charset="0"/>
        </a:defRPr>
      </a:lvl1pPr>
    </p:titleStyle>
    <p:bodyStyle>
      <a:lvl1pPr marL="228600" indent="-228600" algn="l" defTabSz="914400" rtl="0" eaLnBrk="1" latinLnBrk="0" hangingPunct="1">
        <a:spcBef>
          <a:spcPts val="600"/>
        </a:spcBef>
        <a:buClr>
          <a:srgbClr val="4572A0"/>
        </a:buClr>
        <a:buFont typeface="Wingdings" pitchFamily="2" charset="2"/>
        <a:buChar char="§"/>
        <a:defRPr sz="1800" kern="1200">
          <a:solidFill>
            <a:schemeClr val="tx1"/>
          </a:solidFill>
          <a:latin typeface="Arial Narrow" pitchFamily="34" charset="0"/>
          <a:ea typeface="+mn-ea"/>
          <a:cs typeface="+mn-cs"/>
        </a:defRPr>
      </a:lvl1pPr>
      <a:lvl2pPr marL="685800" indent="-228600" algn="l" defTabSz="914400" rtl="0" eaLnBrk="1" latinLnBrk="0" hangingPunct="1">
        <a:spcBef>
          <a:spcPts val="400"/>
        </a:spcBef>
        <a:buClr>
          <a:schemeClr val="accent2">
            <a:lumMod val="75000"/>
          </a:schemeClr>
        </a:buClr>
        <a:buFont typeface="Arial" pitchFamily="34" charset="0"/>
        <a:buChar char="–"/>
        <a:defRPr sz="1600" kern="1200">
          <a:solidFill>
            <a:schemeClr val="tx1"/>
          </a:solidFill>
          <a:latin typeface="Arial Narrow" pitchFamily="34" charset="0"/>
          <a:ea typeface="+mn-ea"/>
          <a:cs typeface="+mn-cs"/>
        </a:defRPr>
      </a:lvl2pPr>
      <a:lvl3pPr marL="1143000" indent="-228600" algn="l" defTabSz="914400" rtl="0" eaLnBrk="1" latinLnBrk="0" hangingPunct="1">
        <a:spcBef>
          <a:spcPts val="300"/>
        </a:spcBef>
        <a:buClr>
          <a:srgbClr val="4572A0"/>
        </a:buClr>
        <a:buFont typeface="Arial" pitchFamily="34" charset="0"/>
        <a:buChar char="•"/>
        <a:defRPr sz="1400" kern="1200">
          <a:solidFill>
            <a:schemeClr val="tx1"/>
          </a:solidFill>
          <a:latin typeface="Arial Narrow" pitchFamily="34" charset="0"/>
          <a:ea typeface="+mn-ea"/>
          <a:cs typeface="+mn-cs"/>
        </a:defRPr>
      </a:lvl3pPr>
      <a:lvl4pPr marL="1600200" indent="-228600" algn="l" defTabSz="914400" rtl="0" eaLnBrk="1" latinLnBrk="0" hangingPunct="1">
        <a:spcBef>
          <a:spcPts val="300"/>
        </a:spcBef>
        <a:buClr>
          <a:srgbClr val="4572A0"/>
        </a:buClr>
        <a:buFont typeface="Arial" pitchFamily="34" charset="0"/>
        <a:buChar char="–"/>
        <a:defRPr sz="1400" kern="1200">
          <a:solidFill>
            <a:schemeClr val="tx1"/>
          </a:solidFill>
          <a:latin typeface="Arial Narrow" pitchFamily="34" charset="0"/>
          <a:ea typeface="+mn-ea"/>
          <a:cs typeface="+mn-cs"/>
        </a:defRPr>
      </a:lvl4pPr>
      <a:lvl5pPr marL="2057400" indent="-228600" algn="l" defTabSz="914400" rtl="0" eaLnBrk="1" latinLnBrk="0" hangingPunct="1">
        <a:spcBef>
          <a:spcPts val="300"/>
        </a:spcBef>
        <a:buClr>
          <a:srgbClr val="4572A0"/>
        </a:buClr>
        <a:buFont typeface="Arial" pitchFamily="34" charset="0"/>
        <a:buChar char="»"/>
        <a:defRPr sz="14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3" Type="http://schemas.openxmlformats.org/officeDocument/2006/relationships/hyperlink" Target="http://www.ntia.doc.gov/broadbandus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
            </a:r>
            <a:br>
              <a:rPr lang="en-US" dirty="0" smtClean="0"/>
            </a:br>
            <a:endParaRPr lang="en-US" sz="3000" b="0" dirty="0">
              <a:latin typeface="Arial Narrow" pitchFamily="34" charset="0"/>
            </a:endParaRPr>
          </a:p>
        </p:txBody>
      </p:sp>
      <p:sp>
        <p:nvSpPr>
          <p:cNvPr id="7" name="Subtitle 6"/>
          <p:cNvSpPr>
            <a:spLocks noGrp="1"/>
          </p:cNvSpPr>
          <p:nvPr>
            <p:ph type="subTitle" idx="1"/>
          </p:nvPr>
        </p:nvSpPr>
        <p:spPr/>
        <p:txBody>
          <a:bodyPr/>
          <a:lstStyle/>
          <a:p>
            <a:r>
              <a:rPr lang="en-US" dirty="0" smtClean="0"/>
              <a:t>Event Location </a:t>
            </a:r>
            <a:br>
              <a:rPr lang="en-US" dirty="0" smtClean="0"/>
            </a:br>
            <a:r>
              <a:rPr lang="en-US" dirty="0" smtClean="0"/>
              <a:t>Date</a:t>
            </a:r>
          </a:p>
          <a:p>
            <a:endParaRPr lang="en-US" dirty="0"/>
          </a:p>
        </p:txBody>
      </p:sp>
      <p:sp>
        <p:nvSpPr>
          <p:cNvPr id="14" name="Rectangle 13"/>
          <p:cNvSpPr/>
          <p:nvPr/>
        </p:nvSpPr>
        <p:spPr>
          <a:xfrm>
            <a:off x="1260474" y="2518695"/>
            <a:ext cx="7100149" cy="830997"/>
          </a:xfrm>
          <a:prstGeom prst="rect">
            <a:avLst/>
          </a:prstGeom>
        </p:spPr>
        <p:txBody>
          <a:bodyPr wrap="none">
            <a:spAutoFit/>
          </a:bodyPr>
          <a:lstStyle/>
          <a:p>
            <a:pPr algn="ctr"/>
            <a:r>
              <a:rPr lang="en-US" sz="4800" b="1" spc="-30" dirty="0" smtClean="0">
                <a:solidFill>
                  <a:srgbClr val="4572A0"/>
                </a:solidFill>
                <a:latin typeface="Arial" pitchFamily="34" charset="0"/>
                <a:ea typeface="+mj-ea"/>
                <a:cs typeface="Arial" pitchFamily="34" charset="0"/>
              </a:rPr>
              <a:t>Title of the Presentation</a:t>
            </a:r>
            <a:endParaRPr lang="en-US" sz="4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3000" dirty="0" smtClean="0"/>
              <a:t>Organization and BTOP Introduction </a:t>
            </a:r>
            <a:endParaRPr lang="en-US" sz="3000" dirty="0"/>
          </a:p>
        </p:txBody>
      </p:sp>
      <p:sp>
        <p:nvSpPr>
          <p:cNvPr id="8" name="Content Placeholder 7"/>
          <p:cNvSpPr>
            <a:spLocks noGrp="1"/>
          </p:cNvSpPr>
          <p:nvPr>
            <p:ph idx="1"/>
          </p:nvPr>
        </p:nvSpPr>
        <p:spPr>
          <a:xfrm>
            <a:off x="466725" y="1857375"/>
            <a:ext cx="8220075" cy="4211639"/>
          </a:xfrm>
        </p:spPr>
        <p:txBody>
          <a:bodyPr>
            <a:noAutofit/>
          </a:bodyPr>
          <a:lstStyle/>
          <a:p>
            <a:pPr>
              <a:buClr>
                <a:schemeClr val="tx2">
                  <a:lumMod val="60000"/>
                  <a:lumOff val="40000"/>
                </a:schemeClr>
              </a:buClr>
            </a:pPr>
            <a:r>
              <a:rPr lang="en-US" sz="1400" dirty="0" smtClean="0"/>
              <a:t>Organization Introduction </a:t>
            </a:r>
          </a:p>
          <a:p>
            <a:pPr lvl="1">
              <a:buClr>
                <a:schemeClr val="tx2">
                  <a:lumMod val="60000"/>
                  <a:lumOff val="40000"/>
                </a:schemeClr>
              </a:buClr>
            </a:pPr>
            <a:r>
              <a:rPr lang="en-US" sz="1400" dirty="0" smtClean="0"/>
              <a:t>Provide a brief summary on the history of the organization.</a:t>
            </a:r>
          </a:p>
          <a:p>
            <a:pPr lvl="1">
              <a:buClr>
                <a:schemeClr val="tx2">
                  <a:lumMod val="60000"/>
                  <a:lumOff val="40000"/>
                </a:schemeClr>
              </a:buClr>
            </a:pPr>
            <a:r>
              <a:rPr lang="en-US" sz="1400" dirty="0" smtClean="0"/>
              <a:t>Explain the organization’s role in providing broadband services to the community. </a:t>
            </a:r>
          </a:p>
          <a:p>
            <a:pPr>
              <a:buClr>
                <a:schemeClr val="tx2">
                  <a:lumMod val="60000"/>
                  <a:lumOff val="40000"/>
                </a:schemeClr>
              </a:buClr>
            </a:pPr>
            <a:r>
              <a:rPr lang="en-US" sz="1400" dirty="0" smtClean="0"/>
              <a:t>Applying to the Broadband Technology Opportunities Program (BTOP)</a:t>
            </a:r>
          </a:p>
          <a:p>
            <a:pPr lvl="1">
              <a:buClr>
                <a:schemeClr val="tx2">
                  <a:lumMod val="60000"/>
                  <a:lumOff val="40000"/>
                </a:schemeClr>
              </a:buClr>
            </a:pPr>
            <a:r>
              <a:rPr lang="en-US" sz="1400" dirty="0" smtClean="0"/>
              <a:t>Recipients </a:t>
            </a:r>
            <a:r>
              <a:rPr lang="en-US" sz="1400" dirty="0" smtClean="0"/>
              <a:t>should explain why they applied to BTOP by addressing the following: </a:t>
            </a:r>
          </a:p>
          <a:p>
            <a:pPr lvl="2">
              <a:buClr>
                <a:schemeClr val="tx2">
                  <a:lumMod val="60000"/>
                  <a:lumOff val="40000"/>
                </a:schemeClr>
              </a:buClr>
            </a:pPr>
            <a:r>
              <a:rPr lang="en-US" dirty="0" smtClean="0"/>
              <a:t>Demonstrate the broadband adoption or access problem/need within the </a:t>
            </a:r>
            <a:r>
              <a:rPr lang="en-US" dirty="0" smtClean="0"/>
              <a:t>community.</a:t>
            </a:r>
            <a:endParaRPr lang="en-US" dirty="0" smtClean="0"/>
          </a:p>
          <a:p>
            <a:pPr lvl="2">
              <a:buClr>
                <a:schemeClr val="tx2">
                  <a:lumMod val="60000"/>
                  <a:lumOff val="40000"/>
                </a:schemeClr>
              </a:buClr>
            </a:pPr>
            <a:r>
              <a:rPr lang="en-US" dirty="0" smtClean="0"/>
              <a:t>Identify how the proposed project </a:t>
            </a:r>
            <a:r>
              <a:rPr lang="en-US" dirty="0" smtClean="0"/>
              <a:t>plans to address the problem/need. </a:t>
            </a:r>
            <a:endParaRPr lang="en-US" dirty="0" smtClean="0"/>
          </a:p>
          <a:p>
            <a:pPr lvl="2"/>
            <a:r>
              <a:rPr lang="en-US" dirty="0" smtClean="0"/>
              <a:t>Explain </a:t>
            </a:r>
            <a:r>
              <a:rPr lang="en-US" dirty="0" smtClean="0"/>
              <a:t>how the award addresses </a:t>
            </a:r>
            <a:r>
              <a:rPr lang="en-US" dirty="0" smtClean="0"/>
              <a:t>the community problem/need. </a:t>
            </a:r>
          </a:p>
          <a:p>
            <a:pPr>
              <a:buClr>
                <a:schemeClr val="tx2">
                  <a:lumMod val="60000"/>
                  <a:lumOff val="40000"/>
                </a:schemeClr>
              </a:buClr>
            </a:pPr>
            <a:r>
              <a:rPr lang="en-US" sz="1400" dirty="0" smtClean="0"/>
              <a:t>Project Key Partners</a:t>
            </a:r>
          </a:p>
          <a:p>
            <a:pPr lvl="1">
              <a:buClr>
                <a:schemeClr val="tx2">
                  <a:lumMod val="60000"/>
                  <a:lumOff val="40000"/>
                </a:schemeClr>
              </a:buClr>
            </a:pPr>
            <a:r>
              <a:rPr lang="en-US" sz="1400" dirty="0" smtClean="0"/>
              <a:t>Identify key partners and their roles on the project. </a:t>
            </a:r>
          </a:p>
          <a:p>
            <a:pPr>
              <a:buClr>
                <a:schemeClr val="tx2">
                  <a:lumMod val="60000"/>
                  <a:lumOff val="40000"/>
                </a:schemeClr>
              </a:buClr>
            </a:pPr>
            <a:r>
              <a:rPr lang="en-US" sz="1400" dirty="0" smtClean="0"/>
              <a:t>Award Date and BTOP Financial Information.</a:t>
            </a:r>
          </a:p>
          <a:p>
            <a:pPr lvl="1">
              <a:buClr>
                <a:schemeClr val="tx2">
                  <a:lumMod val="60000"/>
                  <a:lumOff val="40000"/>
                </a:schemeClr>
              </a:buClr>
            </a:pPr>
            <a:r>
              <a:rPr lang="en-US" sz="1400" dirty="0" smtClean="0"/>
              <a:t>Provide the award date and federal funding amount. </a:t>
            </a:r>
          </a:p>
          <a:p>
            <a:pPr lvl="1">
              <a:buClr>
                <a:schemeClr val="tx2">
                  <a:lumMod val="60000"/>
                  <a:lumOff val="40000"/>
                </a:schemeClr>
              </a:buClr>
            </a:pPr>
            <a:r>
              <a:rPr lang="en-US" sz="1400" dirty="0" smtClean="0"/>
              <a:t>Provide recipient match amount.</a:t>
            </a:r>
          </a:p>
          <a:p>
            <a:pPr>
              <a:buNone/>
            </a:pPr>
            <a:endParaRPr lang="en-US" dirty="0" smtClean="0"/>
          </a:p>
          <a:p>
            <a:pPr lvl="2"/>
            <a:endParaRPr lang="en-US" dirty="0" smtClean="0"/>
          </a:p>
          <a:p>
            <a:pPr lvl="2"/>
            <a:endParaRPr lang="en-US" dirty="0" smtClean="0"/>
          </a:p>
          <a:p>
            <a:pPr lvl="2"/>
            <a:endParaRPr lang="en-US" dirty="0" smtClean="0"/>
          </a:p>
          <a:p>
            <a:pPr lvl="2"/>
            <a:endParaRPr lang="en-US" dirty="0" smtClean="0"/>
          </a:p>
          <a:p>
            <a:pPr lvl="1"/>
            <a:endParaRPr lang="en-US" dirty="0" smtClean="0"/>
          </a:p>
          <a:p>
            <a:endParaRPr lang="en-US" dirty="0" smtClean="0"/>
          </a:p>
          <a:p>
            <a:endParaRPr lang="en-US" dirty="0"/>
          </a:p>
        </p:txBody>
      </p:sp>
      <p:sp>
        <p:nvSpPr>
          <p:cNvPr id="23" name="Slide Number Placeholder 22"/>
          <p:cNvSpPr>
            <a:spLocks noGrp="1"/>
          </p:cNvSpPr>
          <p:nvPr>
            <p:ph type="sldNum" sz="quarter" idx="12"/>
          </p:nvPr>
        </p:nvSpPr>
        <p:spPr/>
        <p:txBody>
          <a:bodyPr/>
          <a:lstStyle/>
          <a:p>
            <a:fld id="{D5557F7B-A823-446F-93F6-BA0AC1631FDE}" type="slidenum">
              <a:rPr lang="en-US" smtClean="0"/>
              <a:pPr/>
              <a:t>1</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3000" dirty="0" smtClean="0"/>
              <a:t>Awarded Project Overview </a:t>
            </a:r>
            <a:endParaRPr lang="en-US" sz="3000" dirty="0"/>
          </a:p>
        </p:txBody>
      </p:sp>
      <p:sp>
        <p:nvSpPr>
          <p:cNvPr id="8" name="Content Placeholder 7"/>
          <p:cNvSpPr>
            <a:spLocks noGrp="1"/>
          </p:cNvSpPr>
          <p:nvPr>
            <p:ph idx="1"/>
          </p:nvPr>
        </p:nvSpPr>
        <p:spPr>
          <a:xfrm>
            <a:off x="466725" y="1857375"/>
            <a:ext cx="8220075" cy="4211639"/>
          </a:xfrm>
        </p:spPr>
        <p:txBody>
          <a:bodyPr>
            <a:noAutofit/>
          </a:bodyPr>
          <a:lstStyle/>
          <a:p>
            <a:pPr>
              <a:buClr>
                <a:schemeClr val="tx2">
                  <a:lumMod val="60000"/>
                  <a:lumOff val="40000"/>
                </a:schemeClr>
              </a:buClr>
            </a:pPr>
            <a:r>
              <a:rPr lang="en-US" dirty="0" smtClean="0"/>
              <a:t>Project Overview</a:t>
            </a:r>
          </a:p>
          <a:p>
            <a:pPr lvl="1">
              <a:buClr>
                <a:schemeClr val="tx2">
                  <a:lumMod val="60000"/>
                  <a:lumOff val="40000"/>
                </a:schemeClr>
              </a:buClr>
            </a:pPr>
            <a:r>
              <a:rPr lang="en-US" sz="1800" dirty="0" smtClean="0"/>
              <a:t>The recipient should provide a high level overview of </a:t>
            </a:r>
            <a:r>
              <a:rPr lang="en-US" sz="1800" dirty="0" smtClean="0"/>
              <a:t>the </a:t>
            </a:r>
            <a:r>
              <a:rPr lang="en-US" sz="1800" dirty="0" smtClean="0"/>
              <a:t>project. The recipient can highlight key information from the “Executive Summary” and “Project Purpose” sections of </a:t>
            </a:r>
            <a:r>
              <a:rPr lang="en-US" sz="1800" dirty="0" smtClean="0"/>
              <a:t>the </a:t>
            </a:r>
            <a:r>
              <a:rPr lang="en-US" sz="1800" dirty="0" smtClean="0"/>
              <a:t>BTOP application. The high level overview should address the following: </a:t>
            </a:r>
          </a:p>
          <a:p>
            <a:pPr lvl="2">
              <a:buClr>
                <a:schemeClr val="tx2">
                  <a:lumMod val="60000"/>
                  <a:lumOff val="40000"/>
                </a:schemeClr>
              </a:buClr>
            </a:pPr>
            <a:r>
              <a:rPr lang="en-US" sz="1800" dirty="0" smtClean="0"/>
              <a:t>Identify </a:t>
            </a:r>
            <a:r>
              <a:rPr lang="en-US" sz="1800" dirty="0" smtClean="0"/>
              <a:t>the areas to be served by the project. </a:t>
            </a:r>
            <a:endParaRPr lang="en-US" sz="1800" dirty="0" smtClean="0"/>
          </a:p>
          <a:p>
            <a:pPr lvl="2">
              <a:buClr>
                <a:schemeClr val="tx2">
                  <a:lumMod val="60000"/>
                  <a:lumOff val="40000"/>
                </a:schemeClr>
              </a:buClr>
            </a:pPr>
            <a:r>
              <a:rPr lang="en-US" sz="1800" dirty="0" smtClean="0"/>
              <a:t>Demonstrate how the project </a:t>
            </a:r>
            <a:r>
              <a:rPr lang="en-US" sz="1800" dirty="0" smtClean="0"/>
              <a:t>will address the broadband adoption or access needs within the community. </a:t>
            </a:r>
            <a:endParaRPr lang="en-US" sz="1800" dirty="0" smtClean="0"/>
          </a:p>
          <a:p>
            <a:pPr lvl="2">
              <a:buClr>
                <a:schemeClr val="tx2">
                  <a:lumMod val="60000"/>
                  <a:lumOff val="40000"/>
                </a:schemeClr>
              </a:buClr>
            </a:pPr>
            <a:r>
              <a:rPr lang="en-US" sz="1800" dirty="0" smtClean="0"/>
              <a:t>Identify the areas to be served by the project.  </a:t>
            </a:r>
          </a:p>
          <a:p>
            <a:pPr lvl="2">
              <a:buClr>
                <a:schemeClr val="tx2">
                  <a:lumMod val="60000"/>
                  <a:lumOff val="40000"/>
                </a:schemeClr>
              </a:buClr>
            </a:pPr>
            <a:r>
              <a:rPr lang="en-US" sz="1800" dirty="0" smtClean="0"/>
              <a:t>Propose the number of jobs to be created within the community by the project.</a:t>
            </a:r>
            <a:endParaRPr lang="en-US" sz="1800" dirty="0" smtClean="0"/>
          </a:p>
          <a:p>
            <a:pPr lvl="2">
              <a:buClr>
                <a:schemeClr val="tx2">
                  <a:lumMod val="60000"/>
                  <a:lumOff val="40000"/>
                </a:schemeClr>
              </a:buClr>
            </a:pPr>
            <a:r>
              <a:rPr lang="en-US" sz="1800" dirty="0" smtClean="0"/>
              <a:t>Indicate how the project will be sustained beyond the funding period. </a:t>
            </a:r>
          </a:p>
          <a:p>
            <a:pPr lvl="1">
              <a:buClr>
                <a:schemeClr val="tx2">
                  <a:lumMod val="60000"/>
                  <a:lumOff val="40000"/>
                </a:schemeClr>
              </a:buClr>
              <a:buNone/>
            </a:pPr>
            <a:endParaRPr lang="en-US" dirty="0" smtClean="0"/>
          </a:p>
          <a:p>
            <a:pPr lvl="1">
              <a:buClr>
                <a:schemeClr val="tx2">
                  <a:lumMod val="60000"/>
                  <a:lumOff val="40000"/>
                </a:schemeClr>
              </a:buClr>
            </a:pPr>
            <a:endParaRPr lang="en-US" dirty="0" smtClean="0"/>
          </a:p>
          <a:p>
            <a:pPr lvl="1"/>
            <a:endParaRPr lang="en-US" dirty="0" smtClean="0"/>
          </a:p>
          <a:p>
            <a:endParaRPr lang="en-US" dirty="0" smtClean="0"/>
          </a:p>
          <a:p>
            <a:endParaRPr lang="en-US" dirty="0"/>
          </a:p>
        </p:txBody>
      </p:sp>
      <p:sp>
        <p:nvSpPr>
          <p:cNvPr id="23" name="Slide Number Placeholder 22"/>
          <p:cNvSpPr>
            <a:spLocks noGrp="1"/>
          </p:cNvSpPr>
          <p:nvPr>
            <p:ph type="sldNum" sz="quarter" idx="12"/>
          </p:nvPr>
        </p:nvSpPr>
        <p:spPr/>
        <p:txBody>
          <a:bodyPr/>
          <a:lstStyle/>
          <a:p>
            <a:fld id="{D5557F7B-A823-446F-93F6-BA0AC1631FDE}" type="slidenum">
              <a:rPr lang="en-US" smtClean="0"/>
              <a:pPr/>
              <a:t>2</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963" y="1008587"/>
            <a:ext cx="8220074" cy="557784"/>
          </a:xfrm>
        </p:spPr>
        <p:txBody>
          <a:bodyPr/>
          <a:lstStyle/>
          <a:p>
            <a:r>
              <a:rPr lang="en-US" dirty="0" smtClean="0"/>
              <a:t>Awarded Project Timeline and Milestones</a:t>
            </a:r>
            <a:endParaRPr lang="en-US" dirty="0"/>
          </a:p>
        </p:txBody>
      </p:sp>
      <p:sp>
        <p:nvSpPr>
          <p:cNvPr id="3" name="Content Placeholder 2"/>
          <p:cNvSpPr>
            <a:spLocks noGrp="1"/>
          </p:cNvSpPr>
          <p:nvPr>
            <p:ph idx="1"/>
          </p:nvPr>
        </p:nvSpPr>
        <p:spPr>
          <a:xfrm>
            <a:off x="466725" y="1742536"/>
            <a:ext cx="8220075" cy="836762"/>
          </a:xfrm>
        </p:spPr>
        <p:txBody>
          <a:bodyPr>
            <a:noAutofit/>
          </a:bodyPr>
          <a:lstStyle/>
          <a:p>
            <a:pPr>
              <a:buClr>
                <a:schemeClr val="tx2">
                  <a:lumMod val="60000"/>
                  <a:lumOff val="40000"/>
                </a:schemeClr>
              </a:buClr>
            </a:pPr>
            <a:r>
              <a:rPr lang="en-US" sz="1600" dirty="0" smtClean="0"/>
              <a:t>All BTOP projects are expected to be substantially complete no later than two years and fully completed no later than three years following the date of issuance of the award.  Identify each of the project milestones (goals) and provide a projected timeline. </a:t>
            </a:r>
          </a:p>
        </p:txBody>
      </p:sp>
      <p:sp>
        <p:nvSpPr>
          <p:cNvPr id="26" name="Slide Number Placeholder 25"/>
          <p:cNvSpPr>
            <a:spLocks noGrp="1"/>
          </p:cNvSpPr>
          <p:nvPr>
            <p:ph type="sldNum" sz="quarter" idx="4294967295"/>
          </p:nvPr>
        </p:nvSpPr>
        <p:spPr>
          <a:xfrm>
            <a:off x="4343400" y="6375400"/>
            <a:ext cx="447675" cy="365125"/>
          </a:xfrm>
          <a:prstGeom prst="rect">
            <a:avLst/>
          </a:prstGeom>
        </p:spPr>
        <p:txBody>
          <a:bodyPr/>
          <a:lstStyle/>
          <a:p>
            <a:fld id="{D5557F7B-A823-446F-93F6-BA0AC1631FDE}" type="slidenum">
              <a:rPr lang="en-US" smtClean="0"/>
              <a:pPr/>
              <a:t>3</a:t>
            </a:fld>
            <a:endParaRPr lang="en-US" dirty="0"/>
          </a:p>
        </p:txBody>
      </p:sp>
      <p:graphicFrame>
        <p:nvGraphicFramePr>
          <p:cNvPr id="50" name="Group 4"/>
          <p:cNvGraphicFramePr>
            <a:graphicFrameLocks noGrp="1"/>
          </p:cNvGraphicFramePr>
          <p:nvPr>
            <p:custDataLst>
              <p:tags r:id="rId1"/>
            </p:custDataLst>
          </p:nvPr>
        </p:nvGraphicFramePr>
        <p:xfrm>
          <a:off x="474453" y="2631055"/>
          <a:ext cx="8058150" cy="2941609"/>
        </p:xfrm>
        <a:graphic>
          <a:graphicData uri="http://schemas.openxmlformats.org/drawingml/2006/table">
            <a:tbl>
              <a:tblPr/>
              <a:tblGrid>
                <a:gridCol w="2558975"/>
                <a:gridCol w="1746325"/>
                <a:gridCol w="1733550"/>
                <a:gridCol w="2019300"/>
              </a:tblGrid>
              <a:tr h="392427">
                <a:tc>
                  <a:txBody>
                    <a:bodyPr/>
                    <a:lstStyle/>
                    <a:p>
                      <a:pPr marL="0" marR="0" lvl="0" indent="0" algn="ctr" defTabSz="914400" rtl="0" eaLnBrk="0" fontAlgn="base" latinLnBrk="0" hangingPunct="0">
                        <a:lnSpc>
                          <a:spcPct val="100000"/>
                        </a:lnSpc>
                        <a:spcBef>
                          <a:spcPct val="20000"/>
                        </a:spcBef>
                        <a:spcAft>
                          <a:spcPct val="0"/>
                        </a:spcAft>
                        <a:buClr>
                          <a:srgbClr val="0B1F65"/>
                        </a:buClr>
                        <a:buSzTx/>
                        <a:buFont typeface="Webdings" pitchFamily="18" charset="2"/>
                        <a:buNone/>
                        <a:tabLst/>
                      </a:pPr>
                      <a:r>
                        <a:rPr kumimoji="0" lang="en-US" sz="1100" b="1" i="0" u="none" strike="noStrike" cap="none" normalizeH="0" baseline="0" dirty="0" smtClean="0">
                          <a:ln>
                            <a:noFill/>
                          </a:ln>
                          <a:solidFill>
                            <a:schemeClr val="bg1"/>
                          </a:solidFill>
                          <a:effectLst/>
                          <a:latin typeface="Arial Narrow" pitchFamily="34" charset="0"/>
                        </a:rPr>
                        <a:t>Proposed Project Goals </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572A0"/>
                    </a:solidFill>
                  </a:tcPr>
                </a:tc>
                <a:tc>
                  <a:txBody>
                    <a:bodyPr/>
                    <a:lstStyle/>
                    <a:p>
                      <a:pPr marL="0" marR="0" lvl="0" indent="0" algn="ctr" defTabSz="914400" rtl="0" eaLnBrk="0" fontAlgn="base" latinLnBrk="0" hangingPunct="0">
                        <a:lnSpc>
                          <a:spcPct val="100000"/>
                        </a:lnSpc>
                        <a:spcBef>
                          <a:spcPct val="20000"/>
                        </a:spcBef>
                        <a:spcAft>
                          <a:spcPct val="0"/>
                        </a:spcAft>
                        <a:buClr>
                          <a:srgbClr val="0B1F65"/>
                        </a:buClr>
                        <a:buSzTx/>
                        <a:buFont typeface="Webdings" pitchFamily="18" charset="2"/>
                        <a:buNone/>
                        <a:tabLst/>
                      </a:pPr>
                      <a:r>
                        <a:rPr kumimoji="0" lang="en-US" sz="1100" b="1" i="0" u="none" strike="noStrike" cap="none" normalizeH="0" baseline="0" dirty="0" smtClean="0">
                          <a:ln>
                            <a:noFill/>
                          </a:ln>
                          <a:solidFill>
                            <a:schemeClr val="bg1"/>
                          </a:solidFill>
                          <a:effectLst/>
                          <a:latin typeface="Arial Narrow" pitchFamily="34" charset="0"/>
                        </a:rPr>
                        <a:t>Year One (2010)</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572A0"/>
                    </a:solidFill>
                  </a:tcPr>
                </a:tc>
                <a:tc>
                  <a:txBody>
                    <a:bodyPr/>
                    <a:lstStyle/>
                    <a:p>
                      <a:pPr marL="0" marR="0" lvl="0" indent="0" algn="ctr" defTabSz="914400" rtl="0" eaLnBrk="0" fontAlgn="base" latinLnBrk="0" hangingPunct="0">
                        <a:lnSpc>
                          <a:spcPct val="100000"/>
                        </a:lnSpc>
                        <a:spcBef>
                          <a:spcPct val="20000"/>
                        </a:spcBef>
                        <a:spcAft>
                          <a:spcPct val="0"/>
                        </a:spcAft>
                        <a:buClr>
                          <a:srgbClr val="0B1F65"/>
                        </a:buClr>
                        <a:buSzTx/>
                        <a:buFont typeface="Webdings" pitchFamily="18" charset="2"/>
                        <a:buNone/>
                        <a:tabLst/>
                      </a:pPr>
                      <a:r>
                        <a:rPr kumimoji="0" lang="en-US" sz="1100" b="1" i="0" u="none" strike="noStrike" cap="none" normalizeH="0" baseline="0" dirty="0" smtClean="0">
                          <a:ln>
                            <a:noFill/>
                          </a:ln>
                          <a:solidFill>
                            <a:schemeClr val="bg1"/>
                          </a:solidFill>
                          <a:effectLst/>
                          <a:latin typeface="Arial Narrow" pitchFamily="34" charset="0"/>
                        </a:rPr>
                        <a:t>Year Two (2012)</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572A0"/>
                    </a:solidFill>
                  </a:tcPr>
                </a:tc>
                <a:tc>
                  <a:txBody>
                    <a:bodyPr/>
                    <a:lstStyle/>
                    <a:p>
                      <a:pPr marL="0" marR="0" lvl="0" indent="0" algn="ctr" defTabSz="914400" rtl="0" eaLnBrk="0" fontAlgn="base" latinLnBrk="0" hangingPunct="0">
                        <a:lnSpc>
                          <a:spcPct val="100000"/>
                        </a:lnSpc>
                        <a:spcBef>
                          <a:spcPct val="20000"/>
                        </a:spcBef>
                        <a:spcAft>
                          <a:spcPct val="0"/>
                        </a:spcAft>
                        <a:buClr>
                          <a:srgbClr val="0B1F65"/>
                        </a:buClr>
                        <a:buSzTx/>
                        <a:buFont typeface="Webdings" pitchFamily="18" charset="2"/>
                        <a:buNone/>
                        <a:tabLst/>
                      </a:pPr>
                      <a:r>
                        <a:rPr kumimoji="0" lang="en-US" sz="1100" b="1" i="0" u="none" strike="noStrike" cap="none" normalizeH="0" baseline="0" dirty="0" smtClean="0">
                          <a:ln>
                            <a:noFill/>
                          </a:ln>
                          <a:solidFill>
                            <a:schemeClr val="bg1"/>
                          </a:solidFill>
                          <a:effectLst/>
                          <a:latin typeface="Arial Narrow" pitchFamily="34" charset="0"/>
                        </a:rPr>
                        <a:t>Year Three (2013) </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572A0"/>
                    </a:solidFill>
                  </a:tcPr>
                </a:tc>
              </a:tr>
              <a:tr h="430169">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pPr>
                      <a:r>
                        <a:rPr kumimoji="0" lang="en-US" sz="1100" b="0" i="0" u="none" strike="noStrike" cap="none" normalizeH="0" baseline="0" dirty="0" smtClean="0">
                          <a:ln>
                            <a:noFill/>
                          </a:ln>
                          <a:solidFill>
                            <a:schemeClr val="tx1"/>
                          </a:solidFill>
                          <a:effectLst/>
                          <a:latin typeface="Arial Narrow" pitchFamily="34" charset="0"/>
                        </a:rPr>
                        <a:t>Identify a proposed project goal</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pPr>
                      <a:endParaRPr kumimoji="0" lang="it-IT" sz="1000" b="0" i="0"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pPr>
                      <a:endParaRPr kumimoji="0" lang="it-IT" sz="1000" b="0" i="0"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pPr>
                      <a:endParaRPr kumimoji="0" lang="it-IT" sz="1000" b="0" i="0"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233">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pPr>
                      <a:r>
                        <a:rPr kumimoji="0" lang="en-US" sz="1100" b="0" i="0" u="none" strike="noStrike" cap="none" normalizeH="0" baseline="0" dirty="0" smtClean="0">
                          <a:ln>
                            <a:noFill/>
                          </a:ln>
                          <a:solidFill>
                            <a:schemeClr val="tx1"/>
                          </a:solidFill>
                          <a:effectLst/>
                          <a:latin typeface="Arial Narrow" pitchFamily="34" charset="0"/>
                        </a:rPr>
                        <a:t>Identify a proposed project goal </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pPr>
                      <a:endParaRPr kumimoji="0" lang="it-IT" sz="1000" b="0" i="0"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pPr>
                      <a:endParaRPr kumimoji="0" lang="it-IT" sz="1000" b="0" i="0"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pPr>
                      <a:endParaRPr kumimoji="0" lang="it-IT" sz="1000" b="0" i="0"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983">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defRPr/>
                      </a:pPr>
                      <a:r>
                        <a:rPr kumimoji="0" lang="en-US" sz="1100" b="0" i="0" u="none" strike="noStrike" cap="none" normalizeH="0" baseline="0" dirty="0" smtClean="0">
                          <a:ln>
                            <a:noFill/>
                          </a:ln>
                          <a:solidFill>
                            <a:schemeClr val="tx1"/>
                          </a:solidFill>
                          <a:effectLst/>
                          <a:latin typeface="Arial Narrow" pitchFamily="34" charset="0"/>
                        </a:rPr>
                        <a:t>Identify a proposed project goal </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pPr>
                      <a:endParaRPr kumimoji="0" lang="it-IT" sz="1000" b="0" i="0"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pPr>
                      <a:endParaRPr kumimoji="0" lang="it-IT" sz="1000" b="0" i="0"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pPr>
                      <a:endParaRPr kumimoji="0" lang="it-IT" sz="1000" b="0" i="0"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718">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defRPr/>
                      </a:pPr>
                      <a:r>
                        <a:rPr kumimoji="0" lang="en-US" sz="1100" b="0" i="0" u="none" strike="noStrike" cap="none" normalizeH="0" baseline="0" dirty="0" smtClean="0">
                          <a:ln>
                            <a:noFill/>
                          </a:ln>
                          <a:solidFill>
                            <a:schemeClr val="tx1"/>
                          </a:solidFill>
                          <a:effectLst/>
                          <a:latin typeface="Arial Narrow" pitchFamily="34" charset="0"/>
                        </a:rPr>
                        <a:t>Identify a proposed project goal </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pPr>
                      <a:endParaRPr kumimoji="0" lang="it-IT" sz="1000" b="0" i="0"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pPr>
                      <a:endParaRPr kumimoji="0" lang="it-IT" sz="1000" b="0" i="0"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pPr>
                      <a:endParaRPr kumimoji="0" lang="it-IT" sz="1000" b="0" i="0"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499">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defRPr/>
                      </a:pPr>
                      <a:r>
                        <a:rPr kumimoji="0" lang="en-US" sz="1100" b="0" i="0" u="none" strike="noStrike" cap="none" normalizeH="0" baseline="0" dirty="0" smtClean="0">
                          <a:ln>
                            <a:noFill/>
                          </a:ln>
                          <a:solidFill>
                            <a:schemeClr val="tx1"/>
                          </a:solidFill>
                          <a:effectLst/>
                          <a:latin typeface="Arial Narrow" pitchFamily="34" charset="0"/>
                        </a:rPr>
                        <a:t>Identify a proposed project goal </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pPr>
                      <a:endParaRPr kumimoji="0" lang="it-IT" sz="1000" b="0" i="0"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pPr>
                      <a:endParaRPr kumimoji="0" lang="it-IT" sz="1000" b="0" i="0"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pPr>
                      <a:endParaRPr kumimoji="0" lang="it-IT" sz="1000" b="0" i="0"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5580">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defRPr/>
                      </a:pPr>
                      <a:r>
                        <a:rPr kumimoji="0" lang="en-US" sz="1100" b="0" i="0" u="none" strike="noStrike" cap="none" normalizeH="0" baseline="0" dirty="0" smtClean="0">
                          <a:ln>
                            <a:noFill/>
                          </a:ln>
                          <a:solidFill>
                            <a:schemeClr val="tx1"/>
                          </a:solidFill>
                          <a:effectLst/>
                          <a:latin typeface="Arial Narrow" pitchFamily="34" charset="0"/>
                        </a:rPr>
                        <a:t>Identify a proposed project goal </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pPr>
                      <a:endParaRPr kumimoji="0" lang="it-IT" sz="1000" b="0" i="0"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pPr>
                      <a:endParaRPr kumimoji="0" lang="it-IT" sz="1000" b="0" i="0"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50000"/>
                        </a:lnSpc>
                        <a:spcBef>
                          <a:spcPct val="20000"/>
                        </a:spcBef>
                        <a:spcAft>
                          <a:spcPct val="0"/>
                        </a:spcAft>
                        <a:buClr>
                          <a:srgbClr val="0B1F65"/>
                        </a:buClr>
                        <a:buSzTx/>
                        <a:buFont typeface="Webdings" pitchFamily="18" charset="2"/>
                        <a:buNone/>
                        <a:tabLst/>
                      </a:pPr>
                      <a:endParaRPr kumimoji="0" lang="it-IT" sz="1000" b="0" i="0"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4" name="Line 217"/>
          <p:cNvSpPr>
            <a:spLocks noChangeShapeType="1"/>
          </p:cNvSpPr>
          <p:nvPr>
            <p:custDataLst>
              <p:tags r:id="rId2"/>
            </p:custDataLst>
          </p:nvPr>
        </p:nvSpPr>
        <p:spPr bwMode="gray">
          <a:xfrm>
            <a:off x="4768772" y="4418804"/>
            <a:ext cx="2432128" cy="795"/>
          </a:xfrm>
          <a:prstGeom prst="line">
            <a:avLst/>
          </a:prstGeom>
          <a:noFill/>
          <a:ln w="127000">
            <a:solidFill>
              <a:srgbClr val="990000"/>
            </a:solidFill>
            <a:round/>
            <a:headEnd/>
            <a:tailEnd/>
          </a:ln>
          <a:effectLst/>
        </p:spPr>
        <p:txBody>
          <a:bodyPr wrap="none" anchor="ctr"/>
          <a:lstStyle/>
          <a:p>
            <a:endParaRPr lang="en-US" dirty="0"/>
          </a:p>
        </p:txBody>
      </p:sp>
      <p:sp>
        <p:nvSpPr>
          <p:cNvPr id="60" name="Line 223"/>
          <p:cNvSpPr>
            <a:spLocks noChangeShapeType="1"/>
          </p:cNvSpPr>
          <p:nvPr>
            <p:custDataLst>
              <p:tags r:id="rId3"/>
            </p:custDataLst>
          </p:nvPr>
        </p:nvSpPr>
        <p:spPr bwMode="gray">
          <a:xfrm flipV="1">
            <a:off x="3663950" y="3638550"/>
            <a:ext cx="2851150" cy="0"/>
          </a:xfrm>
          <a:prstGeom prst="line">
            <a:avLst/>
          </a:prstGeom>
          <a:noFill/>
          <a:ln w="127000">
            <a:solidFill>
              <a:srgbClr val="990000"/>
            </a:solidFill>
            <a:round/>
            <a:headEnd/>
            <a:tailEnd/>
          </a:ln>
          <a:effectLst/>
        </p:spPr>
        <p:txBody>
          <a:bodyPr wrap="none" anchor="ctr"/>
          <a:lstStyle/>
          <a:p>
            <a:endParaRPr lang="en-US" dirty="0"/>
          </a:p>
        </p:txBody>
      </p:sp>
      <p:sp>
        <p:nvSpPr>
          <p:cNvPr id="62" name="Line 225"/>
          <p:cNvSpPr>
            <a:spLocks noChangeShapeType="1"/>
          </p:cNvSpPr>
          <p:nvPr>
            <p:custDataLst>
              <p:tags r:id="rId4"/>
            </p:custDataLst>
          </p:nvPr>
        </p:nvSpPr>
        <p:spPr bwMode="gray">
          <a:xfrm>
            <a:off x="3035300" y="4057649"/>
            <a:ext cx="4286250" cy="1"/>
          </a:xfrm>
          <a:prstGeom prst="line">
            <a:avLst/>
          </a:prstGeom>
          <a:noFill/>
          <a:ln w="127000">
            <a:solidFill>
              <a:srgbClr val="990000"/>
            </a:solidFill>
            <a:round/>
            <a:headEnd/>
            <a:tailEnd/>
          </a:ln>
          <a:effectLst/>
        </p:spPr>
        <p:txBody>
          <a:bodyPr wrap="none" anchor="ctr"/>
          <a:lstStyle/>
          <a:p>
            <a:endParaRPr lang="en-US" dirty="0"/>
          </a:p>
        </p:txBody>
      </p:sp>
      <p:sp>
        <p:nvSpPr>
          <p:cNvPr id="15" name="Line 217"/>
          <p:cNvSpPr>
            <a:spLocks noChangeShapeType="1"/>
          </p:cNvSpPr>
          <p:nvPr>
            <p:custDataLst>
              <p:tags r:id="rId5"/>
            </p:custDataLst>
          </p:nvPr>
        </p:nvSpPr>
        <p:spPr bwMode="gray">
          <a:xfrm>
            <a:off x="3023529" y="3174845"/>
            <a:ext cx="1764371" cy="155"/>
          </a:xfrm>
          <a:prstGeom prst="line">
            <a:avLst/>
          </a:prstGeom>
          <a:noFill/>
          <a:ln w="127000">
            <a:solidFill>
              <a:srgbClr val="990000"/>
            </a:solidFill>
            <a:round/>
            <a:headEnd/>
            <a:tailEnd/>
          </a:ln>
          <a:effectLst/>
        </p:spPr>
        <p:txBody>
          <a:bodyPr wrap="none" anchor="ctr"/>
          <a:lstStyle/>
          <a:p>
            <a:endParaRPr lang="en-US" dirty="0"/>
          </a:p>
        </p:txBody>
      </p:sp>
      <p:sp>
        <p:nvSpPr>
          <p:cNvPr id="12" name="Line 217"/>
          <p:cNvSpPr>
            <a:spLocks noChangeShapeType="1"/>
          </p:cNvSpPr>
          <p:nvPr>
            <p:custDataLst>
              <p:tags r:id="rId6"/>
            </p:custDataLst>
          </p:nvPr>
        </p:nvSpPr>
        <p:spPr bwMode="gray">
          <a:xfrm>
            <a:off x="4778296" y="4866479"/>
            <a:ext cx="3051253" cy="796"/>
          </a:xfrm>
          <a:prstGeom prst="line">
            <a:avLst/>
          </a:prstGeom>
          <a:noFill/>
          <a:ln w="127000">
            <a:solidFill>
              <a:srgbClr val="990000"/>
            </a:solidFill>
            <a:round/>
            <a:headEnd/>
            <a:tailEnd/>
          </a:ln>
          <a:effectLst/>
        </p:spPr>
        <p:txBody>
          <a:bodyPr wrap="none" anchor="ctr"/>
          <a:lstStyle/>
          <a:p>
            <a:endParaRPr lang="en-US" dirty="0"/>
          </a:p>
        </p:txBody>
      </p:sp>
      <p:sp>
        <p:nvSpPr>
          <p:cNvPr id="13" name="Line 217"/>
          <p:cNvSpPr>
            <a:spLocks noChangeShapeType="1"/>
          </p:cNvSpPr>
          <p:nvPr>
            <p:custDataLst>
              <p:tags r:id="rId7"/>
            </p:custDataLst>
          </p:nvPr>
        </p:nvSpPr>
        <p:spPr bwMode="gray">
          <a:xfrm flipV="1">
            <a:off x="6515100" y="5314949"/>
            <a:ext cx="2006599" cy="6349"/>
          </a:xfrm>
          <a:prstGeom prst="line">
            <a:avLst/>
          </a:prstGeom>
          <a:noFill/>
          <a:ln w="127000">
            <a:solidFill>
              <a:srgbClr val="990000"/>
            </a:solidFill>
            <a:round/>
            <a:headEnd/>
            <a:tailEnd/>
          </a:ln>
          <a:effectLst/>
        </p:spPr>
        <p:txBody>
          <a:bodyPr wrap="none" anchor="ct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963" y="1057524"/>
            <a:ext cx="8220074" cy="548640"/>
          </a:xfrm>
        </p:spPr>
        <p:txBody>
          <a:bodyPr/>
          <a:lstStyle/>
          <a:p>
            <a:r>
              <a:rPr lang="en-US" sz="2400" dirty="0" smtClean="0"/>
              <a:t>Awarded Project Community Benefits </a:t>
            </a:r>
            <a:endParaRPr lang="en-US" sz="2400" dirty="0"/>
          </a:p>
        </p:txBody>
      </p:sp>
      <p:sp>
        <p:nvSpPr>
          <p:cNvPr id="3" name="Content Placeholder 2"/>
          <p:cNvSpPr>
            <a:spLocks noGrp="1"/>
          </p:cNvSpPr>
          <p:nvPr>
            <p:ph idx="1"/>
          </p:nvPr>
        </p:nvSpPr>
        <p:spPr>
          <a:xfrm>
            <a:off x="151075" y="1518698"/>
            <a:ext cx="8817996" cy="5144495"/>
          </a:xfrm>
        </p:spPr>
        <p:txBody>
          <a:bodyPr/>
          <a:lstStyle/>
          <a:p>
            <a:pPr>
              <a:buClr>
                <a:schemeClr val="tx2">
                  <a:lumMod val="60000"/>
                  <a:lumOff val="40000"/>
                </a:schemeClr>
              </a:buClr>
            </a:pPr>
            <a:r>
              <a:rPr lang="en-US" sz="1200" dirty="0" smtClean="0"/>
              <a:t>The recipient should demonstrate how the awarded project will impact and benefit the community. </a:t>
            </a:r>
          </a:p>
          <a:p>
            <a:pPr lvl="1">
              <a:buClr>
                <a:schemeClr val="tx2">
                  <a:lumMod val="60000"/>
                  <a:lumOff val="40000"/>
                </a:schemeClr>
              </a:buClr>
            </a:pPr>
            <a:r>
              <a:rPr lang="en-US" sz="1200" dirty="0" smtClean="0"/>
              <a:t>All project types should identify the following: </a:t>
            </a:r>
          </a:p>
          <a:p>
            <a:pPr lvl="2">
              <a:buClr>
                <a:schemeClr val="tx2">
                  <a:lumMod val="60000"/>
                  <a:lumOff val="40000"/>
                </a:schemeClr>
              </a:buClr>
            </a:pPr>
            <a:r>
              <a:rPr lang="en-US" sz="1200" dirty="0" smtClean="0"/>
              <a:t>Indicate the number of anchor institutions served by the project. List and identify each anchor institution.</a:t>
            </a:r>
          </a:p>
          <a:p>
            <a:pPr lvl="2">
              <a:buClr>
                <a:schemeClr val="tx2">
                  <a:lumMod val="60000"/>
                  <a:lumOff val="40000"/>
                </a:schemeClr>
              </a:buClr>
            </a:pPr>
            <a:r>
              <a:rPr lang="en-US" sz="1200" dirty="0" smtClean="0"/>
              <a:t>Identify how the proposed project will serve minority serving institutions.    </a:t>
            </a:r>
          </a:p>
          <a:p>
            <a:pPr lvl="2">
              <a:buClr>
                <a:schemeClr val="tx2">
                  <a:lumMod val="60000"/>
                  <a:lumOff val="40000"/>
                </a:schemeClr>
              </a:buClr>
            </a:pPr>
            <a:r>
              <a:rPr lang="en-US" sz="1200" dirty="0" smtClean="0"/>
              <a:t>Demonstrate how the project will engage and service vulnerable population groups.</a:t>
            </a:r>
          </a:p>
          <a:p>
            <a:pPr lvl="1">
              <a:buClr>
                <a:schemeClr val="tx2">
                  <a:lumMod val="60000"/>
                  <a:lumOff val="40000"/>
                </a:schemeClr>
              </a:buClr>
            </a:pPr>
            <a:r>
              <a:rPr lang="en-US" sz="1200" dirty="0" smtClean="0"/>
              <a:t>For each project type, address only the applicable benefits outlined below: </a:t>
            </a:r>
          </a:p>
          <a:p>
            <a:pPr lvl="1">
              <a:buClr>
                <a:schemeClr val="tx2">
                  <a:lumMod val="60000"/>
                  <a:lumOff val="40000"/>
                </a:schemeClr>
              </a:buClr>
            </a:pPr>
            <a:endParaRPr lang="en-US" sz="1200" dirty="0" smtClean="0"/>
          </a:p>
          <a:p>
            <a:pPr lvl="1">
              <a:buClr>
                <a:schemeClr val="tx2">
                  <a:lumMod val="60000"/>
                  <a:lumOff val="40000"/>
                </a:schemeClr>
              </a:buClr>
            </a:pPr>
            <a:endParaRPr lang="en-US" sz="1200" dirty="0" smtClean="0"/>
          </a:p>
          <a:p>
            <a:pPr lvl="1">
              <a:buClr>
                <a:schemeClr val="tx2">
                  <a:lumMod val="60000"/>
                  <a:lumOff val="40000"/>
                </a:schemeClr>
              </a:buClr>
              <a:buNone/>
            </a:pPr>
            <a:endParaRPr lang="en-US" dirty="0" smtClean="0"/>
          </a:p>
        </p:txBody>
      </p:sp>
      <p:sp>
        <p:nvSpPr>
          <p:cNvPr id="4" name="Slide Number Placeholder 3"/>
          <p:cNvSpPr>
            <a:spLocks noGrp="1"/>
          </p:cNvSpPr>
          <p:nvPr>
            <p:ph type="sldNum" sz="quarter" idx="12"/>
          </p:nvPr>
        </p:nvSpPr>
        <p:spPr/>
        <p:txBody>
          <a:bodyPr/>
          <a:lstStyle/>
          <a:p>
            <a:fld id="{D5557F7B-A823-446F-93F6-BA0AC1631FDE}" type="slidenum">
              <a:rPr lang="en-US" smtClean="0"/>
              <a:pPr/>
              <a:t>4</a:t>
            </a:fld>
            <a:endParaRPr lang="en-US" dirty="0"/>
          </a:p>
        </p:txBody>
      </p:sp>
      <p:sp>
        <p:nvSpPr>
          <p:cNvPr id="6" name="Rectangle 5"/>
          <p:cNvSpPr/>
          <p:nvPr/>
        </p:nvSpPr>
        <p:spPr>
          <a:xfrm>
            <a:off x="174929" y="5605670"/>
            <a:ext cx="8969071" cy="11290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26" name="Object 2"/>
          <p:cNvGraphicFramePr>
            <a:graphicFrameLocks noChangeAspect="1"/>
          </p:cNvGraphicFramePr>
          <p:nvPr/>
        </p:nvGraphicFramePr>
        <p:xfrm>
          <a:off x="1120775" y="2933700"/>
          <a:ext cx="6638925" cy="4119107"/>
        </p:xfrm>
        <a:graphic>
          <a:graphicData uri="http://schemas.openxmlformats.org/presentationml/2006/ole">
            <p:oleObj spid="_x0000_s1026" name="Document" r:id="rId3" imgW="6361494" imgH="3748647" progId="Word.Document.12">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3000" dirty="0" smtClean="0"/>
              <a:t>Additional Resources</a:t>
            </a:r>
            <a:endParaRPr lang="en-US" sz="3000" dirty="0"/>
          </a:p>
        </p:txBody>
      </p:sp>
      <p:sp>
        <p:nvSpPr>
          <p:cNvPr id="8" name="Content Placeholder 7"/>
          <p:cNvSpPr>
            <a:spLocks noGrp="1"/>
          </p:cNvSpPr>
          <p:nvPr>
            <p:ph idx="1"/>
          </p:nvPr>
        </p:nvSpPr>
        <p:spPr>
          <a:xfrm>
            <a:off x="466725" y="1857375"/>
            <a:ext cx="8220075" cy="4211639"/>
          </a:xfrm>
        </p:spPr>
        <p:txBody>
          <a:bodyPr>
            <a:noAutofit/>
          </a:bodyPr>
          <a:lstStyle/>
          <a:p>
            <a:pPr>
              <a:buNone/>
            </a:pPr>
            <a:endParaRPr lang="en-US" sz="2000" dirty="0" smtClean="0"/>
          </a:p>
          <a:p>
            <a:pPr>
              <a:buClr>
                <a:schemeClr val="tx2">
                  <a:lumMod val="60000"/>
                  <a:lumOff val="40000"/>
                </a:schemeClr>
              </a:buClr>
            </a:pPr>
            <a:r>
              <a:rPr lang="en-US" dirty="0" smtClean="0"/>
              <a:t>Provide information on future outreach activities.</a:t>
            </a:r>
          </a:p>
          <a:p>
            <a:pPr lvl="1">
              <a:buClr>
                <a:schemeClr val="tx2">
                  <a:lumMod val="60000"/>
                  <a:lumOff val="40000"/>
                </a:schemeClr>
              </a:buClr>
            </a:pPr>
            <a:r>
              <a:rPr lang="en-US" sz="1800" dirty="0" smtClean="0"/>
              <a:t>Include the event name, date, and location. </a:t>
            </a:r>
          </a:p>
          <a:p>
            <a:pPr>
              <a:buClr>
                <a:schemeClr val="tx2">
                  <a:lumMod val="60000"/>
                  <a:lumOff val="40000"/>
                </a:schemeClr>
              </a:buClr>
            </a:pPr>
            <a:r>
              <a:rPr lang="en-US" dirty="0" smtClean="0"/>
              <a:t>Identify any additional resources available such as fliers, newsletters, and reports on the project. </a:t>
            </a:r>
          </a:p>
          <a:p>
            <a:pPr>
              <a:buClr>
                <a:schemeClr val="tx2">
                  <a:lumMod val="60000"/>
                  <a:lumOff val="40000"/>
                </a:schemeClr>
              </a:buClr>
            </a:pPr>
            <a:r>
              <a:rPr lang="en-US" dirty="0" smtClean="0"/>
              <a:t>Provide BTOP programmatic information to stakeholders:</a:t>
            </a:r>
          </a:p>
          <a:p>
            <a:pPr lvl="1">
              <a:buClr>
                <a:schemeClr val="tx2">
                  <a:lumMod val="60000"/>
                  <a:lumOff val="40000"/>
                </a:schemeClr>
              </a:buClr>
            </a:pPr>
            <a:r>
              <a:rPr lang="en-US" sz="1800" dirty="0" smtClean="0"/>
              <a:t>BTOP Web site: </a:t>
            </a:r>
            <a:r>
              <a:rPr lang="en-US" sz="1800" dirty="0" smtClean="0">
                <a:hlinkClick r:id="rId3"/>
              </a:rPr>
              <a:t>www.ntia.doc.gov/broadbandusa</a:t>
            </a:r>
            <a:endParaRPr lang="en-US" sz="1800" dirty="0" smtClean="0"/>
          </a:p>
          <a:p>
            <a:pPr lvl="1">
              <a:buNone/>
            </a:pPr>
            <a:endParaRPr lang="en-US" dirty="0" smtClean="0"/>
          </a:p>
          <a:p>
            <a:pPr lvl="2"/>
            <a:endParaRPr lang="en-US" dirty="0" smtClean="0"/>
          </a:p>
          <a:p>
            <a:pPr lvl="2"/>
            <a:endParaRPr lang="en-US" dirty="0" smtClean="0"/>
          </a:p>
          <a:p>
            <a:pPr lvl="2"/>
            <a:endParaRPr lang="en-US" dirty="0" smtClean="0"/>
          </a:p>
          <a:p>
            <a:pPr lvl="2"/>
            <a:endParaRPr lang="en-US" dirty="0" smtClean="0"/>
          </a:p>
          <a:p>
            <a:pPr lvl="1"/>
            <a:endParaRPr lang="en-US" dirty="0" smtClean="0"/>
          </a:p>
          <a:p>
            <a:endParaRPr lang="en-US" dirty="0" smtClean="0"/>
          </a:p>
          <a:p>
            <a:endParaRPr lang="en-US" dirty="0"/>
          </a:p>
        </p:txBody>
      </p:sp>
      <p:sp>
        <p:nvSpPr>
          <p:cNvPr id="23" name="Slide Number Placeholder 22"/>
          <p:cNvSpPr>
            <a:spLocks noGrp="1"/>
          </p:cNvSpPr>
          <p:nvPr>
            <p:ph type="sldNum" sz="quarter" idx="12"/>
          </p:nvPr>
        </p:nvSpPr>
        <p:spPr/>
        <p:txBody>
          <a:bodyPr/>
          <a:lstStyle/>
          <a:p>
            <a:fld id="{D5557F7B-A823-446F-93F6-BA0AC1631FDE}" type="slidenum">
              <a:rPr lang="en-US" smtClean="0"/>
              <a:pPr/>
              <a:t>5</a:t>
            </a:fld>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7NDgz01rm0aFCyyHedvsC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SvU.zwUp2E2SSWyoROGUE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SvU.zwUp2E2SSWyoROGUE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SvU.zwUp2E2SSWyoROGUE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SvU.zwUp2E2SSWyoROGUE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SvU.zwUp2E2SSWyoROGUE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SvU.zwUp2E2SSWyoROGUEg"/>
</p:tagLst>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66092"/>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657</TotalTime>
  <Words>472</Words>
  <Application>Microsoft Office PowerPoint</Application>
  <PresentationFormat>On-screen Show (4:3)</PresentationFormat>
  <Paragraphs>76</Paragraphs>
  <Slides>6</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Microsoft Office Word Document</vt:lpstr>
      <vt:lpstr> </vt:lpstr>
      <vt:lpstr>Organization and BTOP Introduction </vt:lpstr>
      <vt:lpstr>Awarded Project Overview </vt:lpstr>
      <vt:lpstr>Awarded Project Timeline and Milestones</vt:lpstr>
      <vt:lpstr>Awarded Project Community Benefits </vt:lpstr>
      <vt:lpstr>Additional Resources</vt:lpstr>
    </vt:vector>
  </TitlesOfParts>
  <Company>Booz Allen Hamilton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 McBride</dc:creator>
  <cp:lastModifiedBy>Booz Allen Hamilton</cp:lastModifiedBy>
  <cp:revision>43</cp:revision>
  <dcterms:created xsi:type="dcterms:W3CDTF">2010-01-15T14:55:08Z</dcterms:created>
  <dcterms:modified xsi:type="dcterms:W3CDTF">2010-11-02T15:30:59Z</dcterms:modified>
</cp:coreProperties>
</file>